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8" r:id="rId4"/>
    <p:sldId id="269" r:id="rId5"/>
    <p:sldId id="265" r:id="rId6"/>
    <p:sldId id="257" r:id="rId7"/>
    <p:sldId id="264" r:id="rId8"/>
    <p:sldId id="263" r:id="rId9"/>
    <p:sldId id="266"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4660"/>
  </p:normalViewPr>
  <p:slideViewPr>
    <p:cSldViewPr>
      <p:cViewPr varScale="1">
        <p:scale>
          <a:sx n="68" d="100"/>
          <a:sy n="68" d="100"/>
        </p:scale>
        <p:origin x="-148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143F04A-7AC9-4459-B4FA-93BE023F4171}" type="datetimeFigureOut">
              <a:rPr lang="el-GR" smtClean="0"/>
              <a:pPr/>
              <a:t>7/6/2010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F412175-D9E1-46FB-9035-E72D0D14FAF1}"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143F04A-7AC9-4459-B4FA-93BE023F4171}" type="datetimeFigureOut">
              <a:rPr lang="el-GR" smtClean="0"/>
              <a:pPr/>
              <a:t>7/6/2010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F412175-D9E1-46FB-9035-E72D0D14FAF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143F04A-7AC9-4459-B4FA-93BE023F4171}" type="datetimeFigureOut">
              <a:rPr lang="el-GR" smtClean="0"/>
              <a:pPr/>
              <a:t>7/6/2010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F412175-D9E1-46FB-9035-E72D0D14FAF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143F04A-7AC9-4459-B4FA-93BE023F4171}" type="datetimeFigureOut">
              <a:rPr lang="el-GR" smtClean="0"/>
              <a:pPr/>
              <a:t>7/6/2010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F412175-D9E1-46FB-9035-E72D0D14FAF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143F04A-7AC9-4459-B4FA-93BE023F4171}" type="datetimeFigureOut">
              <a:rPr lang="el-GR" smtClean="0"/>
              <a:pPr/>
              <a:t>7/6/2010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F412175-D9E1-46FB-9035-E72D0D14FAF1}"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143F04A-7AC9-4459-B4FA-93BE023F4171}" type="datetimeFigureOut">
              <a:rPr lang="el-GR" smtClean="0"/>
              <a:pPr/>
              <a:t>7/6/2010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F412175-D9E1-46FB-9035-E72D0D14FAF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143F04A-7AC9-4459-B4FA-93BE023F4171}" type="datetimeFigureOut">
              <a:rPr lang="el-GR" smtClean="0"/>
              <a:pPr/>
              <a:t>7/6/2010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F412175-D9E1-46FB-9035-E72D0D14FAF1}"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143F04A-7AC9-4459-B4FA-93BE023F4171}" type="datetimeFigureOut">
              <a:rPr lang="el-GR" smtClean="0"/>
              <a:pPr/>
              <a:t>7/6/2010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F412175-D9E1-46FB-9035-E72D0D14FAF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143F04A-7AC9-4459-B4FA-93BE023F4171}" type="datetimeFigureOut">
              <a:rPr lang="el-GR" smtClean="0"/>
              <a:pPr/>
              <a:t>7/6/2010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F412175-D9E1-46FB-9035-E72D0D14FAF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143F04A-7AC9-4459-B4FA-93BE023F4171}" type="datetimeFigureOut">
              <a:rPr lang="el-GR" smtClean="0"/>
              <a:pPr/>
              <a:t>7/6/2010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F412175-D9E1-46FB-9035-E72D0D14FAF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143F04A-7AC9-4459-B4FA-93BE023F4171}" type="datetimeFigureOut">
              <a:rPr lang="el-GR" smtClean="0"/>
              <a:pPr/>
              <a:t>7/6/2010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F412175-D9E1-46FB-9035-E72D0D14FAF1}"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43F04A-7AC9-4459-B4FA-93BE023F4171}" type="datetimeFigureOut">
              <a:rPr lang="el-GR" smtClean="0"/>
              <a:pPr/>
              <a:t>7/6/2010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412175-D9E1-46FB-9035-E72D0D14FAF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anni.podimata@europarl.europa.eu"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28596" y="214290"/>
            <a:ext cx="7772400" cy="1470025"/>
          </a:xfrm>
        </p:spPr>
        <p:txBody>
          <a:bodyPr>
            <a:normAutofit fontScale="90000"/>
          </a:bodyPr>
          <a:lstStyle/>
          <a:p>
            <a:r>
              <a:rPr lang="en-US" sz="3600" dirty="0" smtClean="0">
                <a:latin typeface="Bauhaus 93" pitchFamily="82" charset="0"/>
              </a:rPr>
              <a:t>Expert Hearing: </a:t>
            </a:r>
            <a:r>
              <a:rPr lang="en-US" sz="4000" b="1" dirty="0" smtClean="0"/>
              <a:t>Nuclear Waste-</a:t>
            </a:r>
            <a:br>
              <a:rPr lang="en-US" sz="4000" b="1" dirty="0" smtClean="0"/>
            </a:br>
            <a:r>
              <a:rPr lang="en-US" sz="4000" b="1" dirty="0" smtClean="0"/>
              <a:t>Will the Directive solve the problem</a:t>
            </a:r>
            <a:r>
              <a:rPr lang="en-US" b="1" dirty="0" smtClean="0"/>
              <a:t>?</a:t>
            </a:r>
            <a:br>
              <a:rPr lang="en-US" b="1" dirty="0" smtClean="0"/>
            </a:br>
            <a:r>
              <a:rPr lang="en-US" sz="3600" dirty="0" smtClean="0"/>
              <a:t>8</a:t>
            </a:r>
            <a:r>
              <a:rPr lang="en-US" sz="3600" baseline="30000" dirty="0" smtClean="0"/>
              <a:t>th</a:t>
            </a:r>
            <a:r>
              <a:rPr lang="en-US" sz="3600" dirty="0" smtClean="0"/>
              <a:t> June 2010</a:t>
            </a:r>
            <a:endParaRPr lang="el-GR" sz="3600" dirty="0"/>
          </a:p>
        </p:txBody>
      </p:sp>
      <p:sp>
        <p:nvSpPr>
          <p:cNvPr id="3" name="2 - Υπότιτλος"/>
          <p:cNvSpPr>
            <a:spLocks noGrp="1"/>
          </p:cNvSpPr>
          <p:nvPr>
            <p:ph type="subTitle" idx="1"/>
          </p:nvPr>
        </p:nvSpPr>
        <p:spPr>
          <a:xfrm>
            <a:off x="285720" y="5214950"/>
            <a:ext cx="3929090" cy="966782"/>
          </a:xfrm>
        </p:spPr>
        <p:txBody>
          <a:bodyPr>
            <a:normAutofit fontScale="92500" lnSpcReduction="20000"/>
          </a:bodyPr>
          <a:lstStyle/>
          <a:p>
            <a:r>
              <a:rPr lang="en-US" b="1" dirty="0" smtClean="0">
                <a:solidFill>
                  <a:schemeClr val="tx1"/>
                </a:solidFill>
                <a:latin typeface="+mj-lt"/>
              </a:rPr>
              <a:t>Anni </a:t>
            </a:r>
            <a:r>
              <a:rPr lang="en-US" b="1" dirty="0" err="1" smtClean="0">
                <a:solidFill>
                  <a:schemeClr val="tx1"/>
                </a:solidFill>
                <a:latin typeface="+mj-lt"/>
              </a:rPr>
              <a:t>Podimata</a:t>
            </a:r>
            <a:r>
              <a:rPr lang="en-US" b="1" dirty="0" smtClean="0">
                <a:solidFill>
                  <a:schemeClr val="tx1"/>
                </a:solidFill>
                <a:latin typeface="+mj-lt"/>
              </a:rPr>
              <a:t>, </a:t>
            </a:r>
          </a:p>
          <a:p>
            <a:r>
              <a:rPr lang="en-US" dirty="0" smtClean="0">
                <a:solidFill>
                  <a:schemeClr val="tx1"/>
                </a:solidFill>
                <a:latin typeface="+mj-lt"/>
              </a:rPr>
              <a:t>Vice President ITRE</a:t>
            </a:r>
            <a:endParaRPr lang="el-GR" dirty="0">
              <a:solidFill>
                <a:schemeClr val="tx1"/>
              </a:solidFill>
              <a:latin typeface="+mj-lt"/>
            </a:endParaRPr>
          </a:p>
        </p:txBody>
      </p:sp>
      <p:pic>
        <p:nvPicPr>
          <p:cNvPr id="1027" name="Picture 3"/>
          <p:cNvPicPr>
            <a:picLocks noChangeAspect="1" noChangeArrowheads="1"/>
          </p:cNvPicPr>
          <p:nvPr/>
        </p:nvPicPr>
        <p:blipFill>
          <a:blip r:embed="rId2" cstate="print"/>
          <a:srcRect/>
          <a:stretch>
            <a:fillRect/>
          </a:stretch>
        </p:blipFill>
        <p:spPr bwMode="auto">
          <a:xfrm>
            <a:off x="714349" y="1876425"/>
            <a:ext cx="4857784" cy="2695583"/>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4714876" y="4000504"/>
            <a:ext cx="4429124" cy="2857496"/>
          </a:xfrm>
          <a:prstGeom prst="rect">
            <a:avLst/>
          </a:prstGeom>
          <a:noFill/>
          <a:ln w="9525">
            <a:noFill/>
            <a:miter lim="800000"/>
            <a:headEnd/>
            <a:tailEnd/>
          </a:ln>
          <a:effectLst/>
        </p:spPr>
      </p:pic>
      <p:pic>
        <p:nvPicPr>
          <p:cNvPr id="4" name="Picture 2"/>
          <p:cNvPicPr>
            <a:picLocks noChangeAspect="1" noChangeArrowheads="1"/>
          </p:cNvPicPr>
          <p:nvPr/>
        </p:nvPicPr>
        <p:blipFill>
          <a:blip r:embed="rId4" cstate="print"/>
          <a:srcRect/>
          <a:stretch>
            <a:fillRect/>
          </a:stretch>
        </p:blipFill>
        <p:spPr bwMode="auto">
          <a:xfrm>
            <a:off x="6286512" y="2000240"/>
            <a:ext cx="2105025" cy="1571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14000" contrast="13000"/>
          </a:blip>
          <a:srcRect/>
          <a:stretch>
            <a:fillRect/>
          </a:stretch>
        </p:blipFill>
        <p:spPr bwMode="auto">
          <a:xfrm>
            <a:off x="0" y="0"/>
            <a:ext cx="9144000" cy="6858000"/>
          </a:xfrm>
          <a:prstGeom prst="rect">
            <a:avLst/>
          </a:prstGeom>
          <a:noFill/>
          <a:ln w="9525">
            <a:noFill/>
            <a:miter lim="800000"/>
            <a:headEnd/>
            <a:tailEnd/>
          </a:ln>
          <a:effectLst/>
        </p:spPr>
      </p:pic>
      <p:sp>
        <p:nvSpPr>
          <p:cNvPr id="6" name="2 - Θέση περιεχομένου"/>
          <p:cNvSpPr>
            <a:spLocks noGrp="1"/>
          </p:cNvSpPr>
          <p:nvPr>
            <p:ph idx="1"/>
          </p:nvPr>
        </p:nvSpPr>
        <p:spPr>
          <a:xfrm>
            <a:off x="0" y="1928802"/>
            <a:ext cx="4714876" cy="4714908"/>
          </a:xfrm>
        </p:spPr>
        <p:txBody>
          <a:bodyPr>
            <a:normAutofit fontScale="92500" lnSpcReduction="10000"/>
          </a:bodyPr>
          <a:lstStyle/>
          <a:p>
            <a:pPr>
              <a:buFont typeface="Wingdings" pitchFamily="2" charset="2"/>
              <a:buChar char="ü"/>
            </a:pPr>
            <a:r>
              <a:rPr lang="en-US" sz="2600" dirty="0" smtClean="0">
                <a:latin typeface="Bodoni MT" pitchFamily="18" charset="0"/>
              </a:rPr>
              <a:t>At present, 15 out of 27 EU States have nuclear power plants, but there are only a few projects for final repositories for the most hazardous radioactive waste category. </a:t>
            </a:r>
          </a:p>
          <a:p>
            <a:pPr>
              <a:buFont typeface="Wingdings" pitchFamily="2" charset="2"/>
              <a:buChar char="ü"/>
            </a:pPr>
            <a:endParaRPr lang="en-US" sz="2600" dirty="0" smtClean="0">
              <a:latin typeface="Bodoni MT" pitchFamily="18" charset="0"/>
            </a:endParaRPr>
          </a:p>
          <a:p>
            <a:pPr>
              <a:buFont typeface="Wingdings" pitchFamily="2" charset="2"/>
              <a:buChar char="ü"/>
            </a:pPr>
            <a:r>
              <a:rPr lang="en-US" sz="2600" dirty="0" smtClean="0">
                <a:latin typeface="Bodoni MT" pitchFamily="18" charset="0"/>
              </a:rPr>
              <a:t>Energy from nuclear fission currently represents around 14.6% of the primary energy consumed in the European Union and 31% of the electricity generated.</a:t>
            </a:r>
          </a:p>
          <a:p>
            <a:endParaRPr lang="el-GR" dirty="0"/>
          </a:p>
        </p:txBody>
      </p:sp>
      <p:sp>
        <p:nvSpPr>
          <p:cNvPr id="7" name="2 - Θέση περιεχομένου"/>
          <p:cNvSpPr txBox="1">
            <a:spLocks/>
          </p:cNvSpPr>
          <p:nvPr/>
        </p:nvSpPr>
        <p:spPr>
          <a:xfrm>
            <a:off x="4643438" y="2500306"/>
            <a:ext cx="4714876" cy="3214686"/>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smtClean="0">
              <a:ln>
                <a:noFill/>
              </a:ln>
              <a:solidFill>
                <a:schemeClr val="tx1"/>
              </a:solidFill>
              <a:effectLst/>
              <a:uLnTx/>
              <a:uFillTx/>
              <a:latin typeface="Bodoni MT"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sz="2600" b="0" i="0" u="none" strike="noStrike" kern="1200" cap="none" spc="0" normalizeH="0" baseline="0" noProof="0" dirty="0" smtClean="0">
                <a:ln>
                  <a:noFill/>
                </a:ln>
                <a:solidFill>
                  <a:schemeClr val="tx1"/>
                </a:solidFill>
                <a:effectLst/>
                <a:uLnTx/>
                <a:uFillTx/>
                <a:latin typeface="Bodoni MT" pitchFamily="18" charset="0"/>
                <a:ea typeface="+mn-ea"/>
                <a:cs typeface="+mn-cs"/>
              </a:rPr>
              <a:t>While many EU countries are planning for life extensions on existing plans, several countries in Eastern Europe are currently constructing (Romania and Slovakia) or have firm plans to build new nuclear power plants (Bulgaria, Czech Republic, Romania, Slovenia and Turkey).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1 - Τίτλος"/>
          <p:cNvSpPr>
            <a:spLocks noGrp="1"/>
          </p:cNvSpPr>
          <p:nvPr>
            <p:ph type="title"/>
          </p:nvPr>
        </p:nvSpPr>
        <p:spPr>
          <a:xfrm>
            <a:off x="457200" y="274638"/>
            <a:ext cx="8229600" cy="868346"/>
          </a:xfrm>
          <a:solidFill>
            <a:schemeClr val="accent3">
              <a:lumMod val="40000"/>
              <a:lumOff val="60000"/>
            </a:schemeClr>
          </a:solidFill>
        </p:spPr>
        <p:txBody>
          <a:bodyPr/>
          <a:lstStyle/>
          <a:p>
            <a:r>
              <a:rPr lang="en-US" b="1" dirty="0" smtClean="0">
                <a:latin typeface="Bodoni MT" pitchFamily="18" charset="0"/>
              </a:rPr>
              <a:t>Current state of play</a:t>
            </a:r>
            <a:endParaRPr lang="el-GR" b="1" dirty="0"/>
          </a:p>
        </p:txBody>
      </p:sp>
      <p:sp>
        <p:nvSpPr>
          <p:cNvPr id="9" name="2 - Θέση περιεχομένου"/>
          <p:cNvSpPr txBox="1">
            <a:spLocks/>
          </p:cNvSpPr>
          <p:nvPr/>
        </p:nvSpPr>
        <p:spPr>
          <a:xfrm>
            <a:off x="4429124" y="5929330"/>
            <a:ext cx="5081590" cy="92867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v"/>
              <a:tabLst/>
              <a:defRPr/>
            </a:pPr>
            <a:r>
              <a:rPr lang="en-US" sz="2400" b="1" i="1" dirty="0" smtClean="0">
                <a:solidFill>
                  <a:srgbClr val="FF0000"/>
                </a:solidFill>
                <a:latin typeface="Bodoni MT" pitchFamily="18" charset="0"/>
              </a:rPr>
              <a:t>Is this </a:t>
            </a:r>
            <a:r>
              <a:rPr kumimoji="0" lang="en-US" sz="2400" b="1" i="1" u="none" strike="noStrike" kern="1200" cap="none" spc="0" normalizeH="0" baseline="0" noProof="0" dirty="0" smtClean="0">
                <a:ln>
                  <a:noFill/>
                </a:ln>
                <a:solidFill>
                  <a:srgbClr val="FF0000"/>
                </a:solidFill>
                <a:effectLst/>
                <a:uLnTx/>
                <a:uFillTx/>
                <a:latin typeface="Bodoni MT" pitchFamily="18" charset="0"/>
                <a:ea typeface="+mn-ea"/>
                <a:cs typeface="+mn-cs"/>
              </a:rPr>
              <a:t>a </a:t>
            </a:r>
            <a:r>
              <a:rPr kumimoji="0" lang="en-US" sz="2400" b="1" i="1" u="none" strike="noStrike" kern="1200" cap="none" spc="0" normalizeH="0" noProof="0" dirty="0" smtClean="0">
                <a:ln>
                  <a:noFill/>
                </a:ln>
                <a:solidFill>
                  <a:srgbClr val="FF0000"/>
                </a:solidFill>
                <a:effectLst/>
                <a:uLnTx/>
                <a:uFillTx/>
                <a:latin typeface="Bodoni MT" pitchFamily="18" charset="0"/>
                <a:ea typeface="+mn-ea"/>
                <a:cs typeface="+mn-cs"/>
              </a:rPr>
              <a:t>nuclear revival?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en-US" sz="2400" b="1" i="1" u="none" strike="noStrike" kern="1200" cap="none" spc="0" normalizeH="0" noProof="0" dirty="0" smtClean="0">
                <a:ln>
                  <a:noFill/>
                </a:ln>
                <a:solidFill>
                  <a:srgbClr val="FF0000"/>
                </a:solidFill>
                <a:effectLst/>
                <a:uLnTx/>
                <a:uFillTx/>
                <a:latin typeface="Bodoni MT" pitchFamily="18" charset="0"/>
                <a:ea typeface="+mn-ea"/>
                <a:cs typeface="+mn-cs"/>
              </a:rPr>
              <a:t> Is Europe ready for this?</a:t>
            </a:r>
            <a:r>
              <a:rPr kumimoji="0" lang="en-US" sz="2400" b="1" i="1" u="none" strike="noStrike" kern="1200" cap="none" spc="0" normalizeH="0" baseline="0" noProof="0" dirty="0" smtClean="0">
                <a:ln>
                  <a:noFill/>
                </a:ln>
                <a:solidFill>
                  <a:srgbClr val="FF0000"/>
                </a:solidFill>
                <a:effectLst/>
                <a:uLnTx/>
                <a:uFillTx/>
                <a:latin typeface="Bodoni MT" pitchFamily="18" charset="0"/>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2400" b="0" i="1"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6000" contrast="15000"/>
          </a:blip>
          <a:srcRect/>
          <a:stretch>
            <a:fillRect/>
          </a:stretch>
        </p:blipFill>
        <p:spPr bwMode="auto">
          <a:xfrm>
            <a:off x="0" y="0"/>
            <a:ext cx="9144000" cy="6858000"/>
          </a:xfrm>
          <a:prstGeom prst="rect">
            <a:avLst/>
          </a:prstGeom>
          <a:noFill/>
          <a:ln w="9525">
            <a:noFill/>
            <a:miter lim="800000"/>
            <a:headEnd/>
            <a:tailEnd/>
          </a:ln>
          <a:effectLst/>
        </p:spPr>
      </p:pic>
      <p:sp>
        <p:nvSpPr>
          <p:cNvPr id="2" name="1 - Τίτλος"/>
          <p:cNvSpPr>
            <a:spLocks noGrp="1"/>
          </p:cNvSpPr>
          <p:nvPr>
            <p:ph type="title"/>
          </p:nvPr>
        </p:nvSpPr>
        <p:spPr>
          <a:xfrm>
            <a:off x="0" y="0"/>
            <a:ext cx="9144000" cy="785794"/>
          </a:xfrm>
          <a:solidFill>
            <a:schemeClr val="accent3">
              <a:lumMod val="40000"/>
              <a:lumOff val="60000"/>
            </a:schemeClr>
          </a:solidFill>
        </p:spPr>
        <p:txBody>
          <a:bodyPr>
            <a:noAutofit/>
          </a:bodyPr>
          <a:lstStyle/>
          <a:p>
            <a:r>
              <a:rPr lang="en-US" sz="3200" b="1" dirty="0" smtClean="0">
                <a:latin typeface="Bodoni MT" pitchFamily="18" charset="0"/>
              </a:rPr>
              <a:t>Nuclear Energy : an energy source or an environmental- social risk?</a:t>
            </a:r>
            <a:endParaRPr lang="el-GR" sz="3200" b="1" dirty="0"/>
          </a:p>
        </p:txBody>
      </p:sp>
      <p:sp>
        <p:nvSpPr>
          <p:cNvPr id="3" name="2 - Θέση περιεχομένου"/>
          <p:cNvSpPr>
            <a:spLocks noGrp="1"/>
          </p:cNvSpPr>
          <p:nvPr>
            <p:ph idx="1"/>
          </p:nvPr>
        </p:nvSpPr>
        <p:spPr>
          <a:xfrm>
            <a:off x="0" y="1000108"/>
            <a:ext cx="8929718" cy="4786347"/>
          </a:xfrm>
        </p:spPr>
        <p:txBody>
          <a:bodyPr>
            <a:normAutofit/>
          </a:bodyPr>
          <a:lstStyle/>
          <a:p>
            <a:pPr>
              <a:buNone/>
            </a:pPr>
            <a:r>
              <a:rPr lang="en-US" sz="2400" dirty="0" smtClean="0">
                <a:latin typeface="Bodoni MT" pitchFamily="18" charset="0"/>
              </a:rPr>
              <a:t>Nuclear Energy is considered by many as the </a:t>
            </a:r>
            <a:r>
              <a:rPr lang="en-US" sz="2400" dirty="0" smtClean="0">
                <a:solidFill>
                  <a:srgbClr val="FF0000"/>
                </a:solidFill>
                <a:latin typeface="Bodoni MT" pitchFamily="18" charset="0"/>
              </a:rPr>
              <a:t>“sustainable”</a:t>
            </a:r>
            <a:r>
              <a:rPr lang="en-US" sz="2400" dirty="0" smtClean="0">
                <a:latin typeface="Bodoni MT" pitchFamily="18" charset="0"/>
              </a:rPr>
              <a:t> answer to crucial issues:</a:t>
            </a:r>
          </a:p>
          <a:p>
            <a:pPr>
              <a:buFontTx/>
              <a:buChar char="-"/>
            </a:pPr>
            <a:r>
              <a:rPr lang="en-US" sz="2000" dirty="0" smtClean="0">
                <a:latin typeface="Bodoni MT" pitchFamily="18" charset="0"/>
              </a:rPr>
              <a:t>security of energy supply</a:t>
            </a:r>
          </a:p>
          <a:p>
            <a:pPr>
              <a:buFontTx/>
              <a:buChar char="-"/>
            </a:pPr>
            <a:r>
              <a:rPr lang="en-US" sz="2000" dirty="0" smtClean="0">
                <a:latin typeface="Bodoni MT" pitchFamily="18" charset="0"/>
              </a:rPr>
              <a:t>reduction of GHG emissions</a:t>
            </a:r>
          </a:p>
          <a:p>
            <a:pPr>
              <a:buFontTx/>
              <a:buChar char="-"/>
            </a:pPr>
            <a:r>
              <a:rPr lang="en-US" sz="2000" dirty="0" smtClean="0">
                <a:latin typeface="Bodoni MT" pitchFamily="18" charset="0"/>
              </a:rPr>
              <a:t>increasing energy demand</a:t>
            </a:r>
          </a:p>
          <a:p>
            <a:pPr>
              <a:buFontTx/>
              <a:buChar char="-"/>
            </a:pPr>
            <a:r>
              <a:rPr lang="en-US" sz="2000" dirty="0" smtClean="0">
                <a:latin typeface="Bodoni MT" pitchFamily="18" charset="0"/>
              </a:rPr>
              <a:t>climate change </a:t>
            </a:r>
          </a:p>
          <a:p>
            <a:pPr>
              <a:buNone/>
            </a:pPr>
            <a:r>
              <a:rPr lang="en-US" sz="2400" dirty="0" smtClean="0">
                <a:latin typeface="Bodoni MT" pitchFamily="18" charset="0"/>
              </a:rPr>
              <a:t>…but can it really be the right answer taking into account :</a:t>
            </a:r>
          </a:p>
          <a:p>
            <a:pPr>
              <a:buFontTx/>
              <a:buChar char="-"/>
            </a:pPr>
            <a:r>
              <a:rPr lang="en-US" sz="2000" dirty="0" smtClean="0">
                <a:latin typeface="Bodoni MT" pitchFamily="18" charset="0"/>
              </a:rPr>
              <a:t>nuclear waste production</a:t>
            </a:r>
          </a:p>
          <a:p>
            <a:pPr>
              <a:buFontTx/>
              <a:buChar char="-"/>
            </a:pPr>
            <a:r>
              <a:rPr lang="en-US" sz="2000" dirty="0" smtClean="0">
                <a:latin typeface="Bodoni MT" pitchFamily="18" charset="0"/>
              </a:rPr>
              <a:t>limited uranium supply (30 -60 years)</a:t>
            </a:r>
          </a:p>
          <a:p>
            <a:pPr>
              <a:buFontTx/>
              <a:buChar char="-"/>
            </a:pPr>
            <a:r>
              <a:rPr lang="en-US" sz="2000" dirty="0" smtClean="0">
                <a:latin typeface="Bodoni MT" pitchFamily="18" charset="0"/>
              </a:rPr>
              <a:t>high costs</a:t>
            </a:r>
          </a:p>
          <a:p>
            <a:pPr>
              <a:buFontTx/>
              <a:buChar char="-"/>
            </a:pPr>
            <a:r>
              <a:rPr lang="en-US" sz="2000" dirty="0" smtClean="0">
                <a:latin typeface="Bodoni MT" pitchFamily="18" charset="0"/>
              </a:rPr>
              <a:t>technically impossible to build a 100% safe  plan</a:t>
            </a:r>
          </a:p>
          <a:p>
            <a:pPr>
              <a:buFontTx/>
              <a:buChar char="-"/>
            </a:pPr>
            <a:endParaRPr lang="en-US" sz="2000" dirty="0" smtClean="0">
              <a:latin typeface="Bodoni MT" pitchFamily="18" charset="0"/>
            </a:endParaRPr>
          </a:p>
          <a:p>
            <a:endParaRPr lang="el-GR" b="1" dirty="0"/>
          </a:p>
        </p:txBody>
      </p:sp>
      <p:sp>
        <p:nvSpPr>
          <p:cNvPr id="5" name="2 - Θέση περιεχομένου"/>
          <p:cNvSpPr txBox="1">
            <a:spLocks/>
          </p:cNvSpPr>
          <p:nvPr/>
        </p:nvSpPr>
        <p:spPr>
          <a:xfrm>
            <a:off x="571472" y="5715016"/>
            <a:ext cx="7715304" cy="1000108"/>
          </a:xfrm>
          <a:prstGeom prst="rect">
            <a:avLst/>
          </a:prstGeom>
          <a:blipFill>
            <a:blip r:embed="rId3" cstate="print">
              <a:lum bright="32000" contrast="-51000"/>
            </a:blip>
            <a:tile tx="0" ty="0" sx="100000" sy="100000" flip="none" algn="tl"/>
          </a:blipFill>
        </p:spPr>
        <p:txBody>
          <a:bodyPr vert="horz" lIns="91440" tIns="45720" rIns="91440" bIns="45720" rtlCol="0">
            <a:normAutofit fontScale="92500" lnSpcReduction="10000"/>
          </a:bodyPr>
          <a:lstStyle/>
          <a:p>
            <a:pPr marL="342900" lvl="0" indent="-342900">
              <a:spcBef>
                <a:spcPct val="20000"/>
              </a:spcBef>
            </a:pPr>
            <a:r>
              <a:rPr lang="en-US" sz="2200" b="1" dirty="0" smtClean="0">
                <a:latin typeface="Aharoni" pitchFamily="2" charset="-79"/>
                <a:cs typeface="Aharoni" pitchFamily="2" charset="-79"/>
              </a:rPr>
              <a:t>     </a:t>
            </a:r>
            <a:r>
              <a:rPr lang="en-US" sz="2200" b="1" i="1" dirty="0" smtClean="0">
                <a:latin typeface="Bodoni MT" pitchFamily="18" charset="0"/>
                <a:cs typeface="Aharoni" pitchFamily="2" charset="-79"/>
              </a:rPr>
              <a:t>Nuclear Energy contradicts with the idea of </a:t>
            </a:r>
            <a:r>
              <a:rPr lang="en-US" sz="2200" b="1" i="1" dirty="0" smtClean="0">
                <a:solidFill>
                  <a:srgbClr val="C00000"/>
                </a:solidFill>
                <a:latin typeface="Bodoni MT" pitchFamily="18" charset="0"/>
                <a:cs typeface="Aharoni" pitchFamily="2" charset="-79"/>
              </a:rPr>
              <a:t>sustainability </a:t>
            </a:r>
            <a:r>
              <a:rPr lang="en-US" sz="2200" b="1" i="1" dirty="0" smtClean="0">
                <a:latin typeface="Bodoni MT" pitchFamily="18" charset="0"/>
                <a:cs typeface="Aharoni" pitchFamily="2" charset="-79"/>
              </a:rPr>
              <a:t> if future generations have to deal with dangerous waste generated from preceding generations.</a:t>
            </a:r>
            <a:endParaRPr kumimoji="0" lang="en-US" sz="2200" b="1" i="1" u="none" strike="noStrike" kern="1200" cap="none" spc="0" normalizeH="0" baseline="0" noProof="0" dirty="0" smtClean="0">
              <a:ln>
                <a:noFill/>
              </a:ln>
              <a:solidFill>
                <a:schemeClr val="tx1"/>
              </a:solidFill>
              <a:effectLst/>
              <a:uLnTx/>
              <a:uFillTx/>
              <a:latin typeface="Bodoni MT" pitchFamily="18" charset="0"/>
              <a:cs typeface="Aharoni" pitchFamily="2" charset="-79"/>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17000"/>
          </a:blip>
          <a:srcRect/>
          <a:stretch>
            <a:fillRect/>
          </a:stretch>
        </p:blipFill>
        <p:spPr bwMode="auto">
          <a:xfrm>
            <a:off x="0" y="0"/>
            <a:ext cx="9144000" cy="6858000"/>
          </a:xfrm>
          <a:prstGeom prst="rect">
            <a:avLst/>
          </a:prstGeom>
          <a:noFill/>
          <a:ln w="9525">
            <a:noFill/>
            <a:miter lim="800000"/>
            <a:headEnd/>
            <a:tailEnd/>
          </a:ln>
          <a:effectLst/>
        </p:spPr>
      </p:pic>
      <p:sp>
        <p:nvSpPr>
          <p:cNvPr id="2" name="1 - Τίτλος"/>
          <p:cNvSpPr>
            <a:spLocks noGrp="1"/>
          </p:cNvSpPr>
          <p:nvPr>
            <p:ph type="title"/>
          </p:nvPr>
        </p:nvSpPr>
        <p:spPr>
          <a:solidFill>
            <a:schemeClr val="accent3">
              <a:lumMod val="40000"/>
              <a:lumOff val="60000"/>
            </a:schemeClr>
          </a:solidFill>
        </p:spPr>
        <p:txBody>
          <a:bodyPr>
            <a:noAutofit/>
          </a:bodyPr>
          <a:lstStyle/>
          <a:p>
            <a:r>
              <a:rPr lang="en-US" sz="3600" b="1" dirty="0" err="1" smtClean="0"/>
              <a:t>Eurobarometer</a:t>
            </a:r>
            <a:r>
              <a:rPr lang="en-US" sz="3600" b="1" dirty="0" smtClean="0"/>
              <a:t> Survey</a:t>
            </a:r>
            <a:endParaRPr lang="el-GR" sz="3600" b="1" dirty="0"/>
          </a:p>
        </p:txBody>
      </p:sp>
      <p:sp>
        <p:nvSpPr>
          <p:cNvPr id="3" name="2 - Θέση περιεχομένου"/>
          <p:cNvSpPr>
            <a:spLocks noGrp="1"/>
          </p:cNvSpPr>
          <p:nvPr>
            <p:ph idx="1"/>
          </p:nvPr>
        </p:nvSpPr>
        <p:spPr>
          <a:xfrm>
            <a:off x="0" y="1600200"/>
            <a:ext cx="4500562" cy="4525963"/>
          </a:xfrm>
        </p:spPr>
        <p:txBody>
          <a:bodyPr>
            <a:normAutofit fontScale="85000" lnSpcReduction="10000"/>
          </a:bodyPr>
          <a:lstStyle/>
          <a:p>
            <a:pPr>
              <a:buNone/>
            </a:pPr>
            <a:endParaRPr lang="en-US" sz="2400" u="sng" dirty="0" smtClean="0">
              <a:latin typeface="Bodoni MT" pitchFamily="18" charset="0"/>
            </a:endParaRPr>
          </a:p>
          <a:p>
            <a:endParaRPr lang="en-US" sz="2400" dirty="0" smtClean="0">
              <a:latin typeface="Bodoni MT" pitchFamily="18" charset="0"/>
            </a:endParaRPr>
          </a:p>
          <a:p>
            <a:r>
              <a:rPr lang="en-US" sz="2400" dirty="0" smtClean="0">
                <a:latin typeface="Bodoni MT" pitchFamily="18" charset="0"/>
              </a:rPr>
              <a:t>an overall majority of 82% European citizens say nuclear waste management should be regulated at EU level, according to the Special </a:t>
            </a:r>
            <a:r>
              <a:rPr lang="en-US" sz="2400" dirty="0" err="1" smtClean="0">
                <a:latin typeface="Bodoni MT" pitchFamily="18" charset="0"/>
              </a:rPr>
              <a:t>Eurobarometer</a:t>
            </a:r>
            <a:r>
              <a:rPr lang="en-US" sz="2400" dirty="0" smtClean="0">
                <a:latin typeface="Bodoni MT" pitchFamily="18" charset="0"/>
              </a:rPr>
              <a:t> survey "Europeans and Nuclear Safety". </a:t>
            </a:r>
          </a:p>
          <a:p>
            <a:endParaRPr lang="en-US" sz="2400" dirty="0" smtClean="0">
              <a:latin typeface="Bodoni MT" pitchFamily="18" charset="0"/>
            </a:endParaRPr>
          </a:p>
          <a:p>
            <a:endParaRPr lang="en-US" sz="2400" dirty="0" smtClean="0">
              <a:latin typeface="Bodoni MT" pitchFamily="18" charset="0"/>
            </a:endParaRPr>
          </a:p>
          <a:p>
            <a:r>
              <a:rPr lang="en-US" sz="2400" dirty="0" smtClean="0">
                <a:latin typeface="Bodoni MT" pitchFamily="18" charset="0"/>
              </a:rPr>
              <a:t>half of Europeans consider nuclear energy more as a risk (50%) while more than a third (36%) see this energy source as beneficial to them and their families.</a:t>
            </a:r>
          </a:p>
          <a:p>
            <a:endParaRPr lang="el-GR" dirty="0"/>
          </a:p>
        </p:txBody>
      </p:sp>
      <p:sp>
        <p:nvSpPr>
          <p:cNvPr id="5" name="2 - Θέση περιεχομένου"/>
          <p:cNvSpPr txBox="1">
            <a:spLocks/>
          </p:cNvSpPr>
          <p:nvPr/>
        </p:nvSpPr>
        <p:spPr>
          <a:xfrm>
            <a:off x="4643438" y="2928934"/>
            <a:ext cx="4500562" cy="3929066"/>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Bodoni MT"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b="1" dirty="0" smtClean="0">
                <a:latin typeface="Bodoni MT" pitchFamily="18" charset="0"/>
              </a:rPr>
              <a:t>t</a:t>
            </a:r>
            <a:r>
              <a:rPr kumimoji="0" lang="en-US" sz="2400" b="1" i="0" u="none" strike="noStrike" kern="1200" cap="none" spc="0" normalizeH="0" baseline="0" noProof="0" dirty="0" smtClean="0">
                <a:ln>
                  <a:noFill/>
                </a:ln>
                <a:solidFill>
                  <a:schemeClr val="tx1"/>
                </a:solidFill>
                <a:effectLst/>
                <a:uLnTx/>
                <a:uFillTx/>
                <a:latin typeface="Bodoni MT" pitchFamily="18" charset="0"/>
                <a:ea typeface="+mn-ea"/>
                <a:cs typeface="+mn-cs"/>
              </a:rPr>
              <a:t>he highest risks to nuclear safety are considered to be lack of security in NPPs against terrorist attacks, the misuse of radioactive materials and the disposal of radioactive waste. </a:t>
            </a:r>
            <a:r>
              <a:rPr kumimoji="0" lang="en-US" sz="2400" b="0" i="0" u="none" strike="noStrike" kern="1200" cap="none" spc="0" normalizeH="0" baseline="0" noProof="0" dirty="0" smtClean="0">
                <a:ln>
                  <a:noFill/>
                </a:ln>
                <a:solidFill>
                  <a:schemeClr val="tx1"/>
                </a:solidFill>
                <a:effectLst/>
                <a:uLnTx/>
                <a:uFillTx/>
                <a:latin typeface="Bodoni MT" pitchFamily="18" charset="0"/>
                <a:ea typeface="+mn-ea"/>
                <a:cs typeface="+mn-cs"/>
              </a:rPr>
              <a:t>52% of Europeans disagree with the view that nuclear power plants are sufficiently secured against terrorist attacks, 49% do not consider that the disposal of radioactive waste can be carried out safely and 45% disagree that “Nuclear materials are sufficiently protected against malevolent use”.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Bodoni MT"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571612"/>
            <a:ext cx="4071934" cy="3940180"/>
          </a:xfrm>
        </p:spPr>
        <p:txBody>
          <a:bodyPr>
            <a:normAutofit fontScale="90000"/>
          </a:bodyPr>
          <a:lstStyle/>
          <a:p>
            <a:pPr algn="l"/>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smtClean="0"/>
              <a:t>From a general perspective, disagreement with the statement that nuclear energy helps to limit climate change is higher than three years ago: </a:t>
            </a:r>
            <a:r>
              <a:rPr lang="en-US" sz="2000" dirty="0" smtClean="0"/>
              <a:t>in Luxembourg (48%) and</a:t>
            </a:r>
            <a:br>
              <a:rPr lang="en-US" sz="2000" dirty="0" smtClean="0"/>
            </a:br>
            <a:r>
              <a:rPr lang="en-US" sz="2000" dirty="0" smtClean="0"/>
              <a:t>Latvia (44%) a comparative majority disagree with this statement. Opposition</a:t>
            </a:r>
            <a:br>
              <a:rPr lang="en-US" sz="2000" dirty="0" smtClean="0"/>
            </a:br>
            <a:r>
              <a:rPr lang="en-US" sz="2000" dirty="0" smtClean="0"/>
              <a:t>clearly outweighs agreement in Greece (50%) and especially in Austria, where</a:t>
            </a:r>
            <a:br>
              <a:rPr lang="en-US" sz="2000" dirty="0" smtClean="0"/>
            </a:br>
            <a:r>
              <a:rPr lang="en-US" sz="2000" dirty="0" smtClean="0"/>
              <a:t>almost two out of three citizens do not believe nuclear energy helps to fight climate change (63%).</a:t>
            </a:r>
            <a:r>
              <a:rPr lang="en-US" dirty="0" smtClean="0"/>
              <a:t/>
            </a:r>
            <a:br>
              <a:rPr lang="en-US" dirty="0" smtClean="0"/>
            </a:br>
            <a:endParaRPr lang="el-G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286248" y="0"/>
            <a:ext cx="4857752"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7072330" y="4357670"/>
            <a:ext cx="2071670" cy="2500330"/>
          </a:xfrm>
          <a:prstGeom prst="rect">
            <a:avLst/>
          </a:prstGeom>
          <a:noFill/>
          <a:ln w="9525">
            <a:noFill/>
            <a:miter lim="800000"/>
            <a:headEnd/>
            <a:tailEnd/>
          </a:ln>
          <a:effectLst/>
        </p:spPr>
      </p:pic>
      <p:sp>
        <p:nvSpPr>
          <p:cNvPr id="5" name="4 - Ορθογώνιο"/>
          <p:cNvSpPr/>
          <p:nvPr/>
        </p:nvSpPr>
        <p:spPr>
          <a:xfrm>
            <a:off x="3500430" y="1000109"/>
            <a:ext cx="4572000" cy="646331"/>
          </a:xfrm>
          <a:prstGeom prst="rect">
            <a:avLst/>
          </a:prstGeom>
        </p:spPr>
        <p:txBody>
          <a:bodyPr wrap="square">
            <a:spAutoFit/>
          </a:bodyPr>
          <a:lstStyle/>
          <a:p>
            <a:pPr>
              <a:buFont typeface="Wingdings" pitchFamily="2" charset="2"/>
              <a:buChar char="ü"/>
            </a:pPr>
            <a:endParaRPr lang="en-US" dirty="0" smtClean="0">
              <a:latin typeface="Bodoni MT" pitchFamily="18" charset="0"/>
            </a:endParaRPr>
          </a:p>
          <a:p>
            <a:endParaRPr lang="el-GR" dirty="0"/>
          </a:p>
        </p:txBody>
      </p:sp>
      <p:sp>
        <p:nvSpPr>
          <p:cNvPr id="6" name="5 - Ορθογώνιο"/>
          <p:cNvSpPr/>
          <p:nvPr/>
        </p:nvSpPr>
        <p:spPr>
          <a:xfrm>
            <a:off x="500034" y="1142984"/>
            <a:ext cx="6572296" cy="5324535"/>
          </a:xfrm>
          <a:prstGeom prst="rect">
            <a:avLst/>
          </a:prstGeom>
        </p:spPr>
        <p:txBody>
          <a:bodyPr wrap="square">
            <a:spAutoFit/>
          </a:bodyPr>
          <a:lstStyle/>
          <a:p>
            <a:pPr>
              <a:buFont typeface="Wingdings" pitchFamily="2" charset="2"/>
              <a:buChar char="ü"/>
            </a:pPr>
            <a:r>
              <a:rPr lang="en-US" sz="2000" dirty="0" smtClean="0">
                <a:latin typeface="Bodoni MT" pitchFamily="18" charset="0"/>
              </a:rPr>
              <a:t>although the energy mix is a national competence, the </a:t>
            </a:r>
            <a:r>
              <a:rPr lang="en-US" sz="2000" b="1" dirty="0" smtClean="0">
                <a:latin typeface="Bodoni MT" pitchFamily="18" charset="0"/>
              </a:rPr>
              <a:t>EU is engaged in creating the most advanced EU legal framework for nuclear safety, security and the management of radioactive </a:t>
            </a:r>
            <a:r>
              <a:rPr lang="en-US" sz="2000" b="1" dirty="0" smtClean="0">
                <a:latin typeface="Bodoni MT" pitchFamily="18" charset="0"/>
              </a:rPr>
              <a:t>waste</a:t>
            </a:r>
            <a:endParaRPr lang="en-US" sz="2000" dirty="0" smtClean="0">
              <a:latin typeface="Bodoni MT" pitchFamily="18" charset="0"/>
            </a:endParaRPr>
          </a:p>
          <a:p>
            <a:pPr>
              <a:buFont typeface="Wingdings" pitchFamily="2" charset="2"/>
              <a:buChar char="ü"/>
            </a:pPr>
            <a:endParaRPr lang="en-US" sz="2000" dirty="0" smtClean="0">
              <a:latin typeface="Bodoni MT" pitchFamily="18" charset="0"/>
            </a:endParaRPr>
          </a:p>
          <a:p>
            <a:pPr>
              <a:buFont typeface="Wingdings" pitchFamily="2" charset="2"/>
              <a:buChar char="ü"/>
            </a:pPr>
            <a:r>
              <a:rPr lang="en-US" sz="2000" dirty="0" smtClean="0">
                <a:latin typeface="Bodoni MT" pitchFamily="18" charset="0"/>
              </a:rPr>
              <a:t>the existing Community legislation dealing with spent fuel and radioactive waste covers only a small range of the issues involved in their management, such as the supervision and control of shipments of radioactive waste</a:t>
            </a:r>
          </a:p>
          <a:p>
            <a:pPr>
              <a:buFont typeface="Wingdings" pitchFamily="2" charset="2"/>
              <a:buChar char="ü"/>
            </a:pPr>
            <a:endParaRPr lang="en-US" sz="2000" dirty="0" smtClean="0">
              <a:latin typeface="Bodoni MT" pitchFamily="18" charset="0"/>
            </a:endParaRPr>
          </a:p>
          <a:p>
            <a:pPr>
              <a:buFont typeface="Wingdings" pitchFamily="2" charset="2"/>
              <a:buChar char="ü"/>
            </a:pPr>
            <a:r>
              <a:rPr lang="en-US" sz="2000" dirty="0" smtClean="0">
                <a:latin typeface="Bodoni MT" pitchFamily="18" charset="0"/>
              </a:rPr>
              <a:t>in an attempt to fill this gap, in autumn, the Commission is going to present a proposal for a nuclear waste directive to create common rules for nuclear waste storage in the </a:t>
            </a:r>
            <a:r>
              <a:rPr lang="en-US" sz="2000" dirty="0" smtClean="0">
                <a:latin typeface="Bodoni MT" pitchFamily="18" charset="0"/>
              </a:rPr>
              <a:t>EU</a:t>
            </a:r>
            <a:endParaRPr lang="en-US" sz="2000" dirty="0" smtClean="0">
              <a:latin typeface="Bodoni MT" pitchFamily="18" charset="0"/>
            </a:endParaRPr>
          </a:p>
          <a:p>
            <a:pPr>
              <a:buFont typeface="Wingdings" pitchFamily="2" charset="2"/>
              <a:buChar char="ü"/>
            </a:pPr>
            <a:endParaRPr lang="en-US" sz="2000" dirty="0" smtClean="0">
              <a:latin typeface="Bodoni MT" pitchFamily="18" charset="0"/>
            </a:endParaRPr>
          </a:p>
          <a:p>
            <a:pPr>
              <a:buFont typeface="Wingdings" pitchFamily="2" charset="2"/>
              <a:buChar char="ü"/>
            </a:pPr>
            <a:r>
              <a:rPr lang="en-US" sz="2000" dirty="0" smtClean="0">
                <a:latin typeface="Bodoni MT" pitchFamily="18" charset="0"/>
              </a:rPr>
              <a:t>the public consultation on the legislative proposal has finished on the 31</a:t>
            </a:r>
            <a:r>
              <a:rPr lang="en-US" sz="2000" baseline="30000" dirty="0" smtClean="0">
                <a:latin typeface="Bodoni MT" pitchFamily="18" charset="0"/>
              </a:rPr>
              <a:t>st</a:t>
            </a:r>
            <a:r>
              <a:rPr lang="en-US" sz="2000" dirty="0" smtClean="0">
                <a:latin typeface="Bodoni MT" pitchFamily="18" charset="0"/>
              </a:rPr>
              <a:t> of May and  a transparent assessment of the results is needed that reflects the public opinion</a:t>
            </a:r>
            <a:endParaRPr lang="el-GR" dirty="0">
              <a:solidFill>
                <a:srgbClr val="FF0000"/>
              </a:solidFill>
            </a:endParaRPr>
          </a:p>
        </p:txBody>
      </p:sp>
      <p:sp>
        <p:nvSpPr>
          <p:cNvPr id="7" name="1 - Τίτλος"/>
          <p:cNvSpPr>
            <a:spLocks noGrp="1"/>
          </p:cNvSpPr>
          <p:nvPr>
            <p:ph type="title"/>
          </p:nvPr>
        </p:nvSpPr>
        <p:spPr>
          <a:xfrm>
            <a:off x="357158" y="285728"/>
            <a:ext cx="8229600" cy="857272"/>
          </a:xfrm>
          <a:solidFill>
            <a:schemeClr val="accent3">
              <a:lumMod val="40000"/>
              <a:lumOff val="60000"/>
            </a:schemeClr>
          </a:solidFill>
        </p:spPr>
        <p:txBody>
          <a:bodyPr>
            <a:noAutofit/>
          </a:bodyPr>
          <a:lstStyle/>
          <a:p>
            <a:r>
              <a:rPr lang="en-US" sz="3600" b="1" dirty="0" smtClean="0">
                <a:latin typeface="Bodoni MT" pitchFamily="18" charset="0"/>
              </a:rPr>
              <a:t/>
            </a:r>
            <a:br>
              <a:rPr lang="en-US" sz="3600" b="1" dirty="0" smtClean="0">
                <a:latin typeface="Bodoni MT" pitchFamily="18" charset="0"/>
              </a:rPr>
            </a:br>
            <a:r>
              <a:rPr lang="en-US" sz="3600" b="1" dirty="0" smtClean="0">
                <a:latin typeface="Bodoni MT" pitchFamily="18" charset="0"/>
              </a:rPr>
              <a:t>EU Nuclear Waste Directive is under way </a:t>
            </a:r>
            <a:br>
              <a:rPr lang="en-US" sz="3600" b="1" dirty="0" smtClean="0">
                <a:latin typeface="Bodoni MT" pitchFamily="18" charset="0"/>
              </a:rPr>
            </a:br>
            <a:endParaRPr lang="el-GR" sz="3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noFill/>
        </p:spPr>
        <p:txBody>
          <a:bodyPr>
            <a:normAutofit fontScale="77500" lnSpcReduction="20000"/>
          </a:bodyPr>
          <a:lstStyle/>
          <a:p>
            <a:pPr>
              <a:buFont typeface="Wingdings" pitchFamily="2" charset="2"/>
              <a:buChar char="ü"/>
              <a:defRPr/>
            </a:pPr>
            <a:r>
              <a:rPr lang="en-GB" sz="2600" dirty="0" smtClean="0">
                <a:latin typeface="Bodoni MT" pitchFamily="18" charset="0"/>
              </a:rPr>
              <a:t>Can we have a legally binding EU Instrument that applies to all types of radioactive waste and covers all stages </a:t>
            </a:r>
            <a:r>
              <a:rPr lang="en-GB" sz="2600" b="1" dirty="0" smtClean="0">
                <a:latin typeface="Bodoni MT" pitchFamily="18" charset="0"/>
              </a:rPr>
              <a:t>from generation </a:t>
            </a:r>
            <a:r>
              <a:rPr lang="en-GB" sz="2600" dirty="0" smtClean="0">
                <a:latin typeface="Bodoni MT" pitchFamily="18" charset="0"/>
              </a:rPr>
              <a:t>to </a:t>
            </a:r>
            <a:r>
              <a:rPr lang="en-GB" sz="2600" b="1" dirty="0" smtClean="0">
                <a:latin typeface="Bodoni MT" pitchFamily="18" charset="0"/>
              </a:rPr>
              <a:t>final </a:t>
            </a:r>
            <a:r>
              <a:rPr lang="en-GB" sz="2600" b="1" dirty="0" smtClean="0">
                <a:latin typeface="Bodoni MT" pitchFamily="18" charset="0"/>
              </a:rPr>
              <a:t>disposal</a:t>
            </a:r>
            <a:r>
              <a:rPr lang="en-GB" sz="2600" dirty="0" smtClean="0">
                <a:latin typeface="Bodoni MT" pitchFamily="18" charset="0"/>
              </a:rPr>
              <a:t>?</a:t>
            </a:r>
            <a:endParaRPr lang="en-GB" sz="2600" dirty="0" smtClean="0">
              <a:latin typeface="Bodoni MT" pitchFamily="18" charset="0"/>
            </a:endParaRPr>
          </a:p>
          <a:p>
            <a:pPr>
              <a:buFont typeface="Wingdings" pitchFamily="2" charset="2"/>
              <a:buChar char="ü"/>
              <a:defRPr/>
            </a:pPr>
            <a:endParaRPr lang="en-GB" sz="2600" dirty="0" smtClean="0">
              <a:latin typeface="Bodoni MT" pitchFamily="18" charset="0"/>
            </a:endParaRPr>
          </a:p>
          <a:p>
            <a:pPr>
              <a:buFont typeface="Wingdings" pitchFamily="2" charset="2"/>
              <a:buChar char="ü"/>
              <a:defRPr/>
            </a:pPr>
            <a:r>
              <a:rPr lang="en-US" sz="2600" dirty="0" smtClean="0">
                <a:latin typeface="Bodoni MT" pitchFamily="18" charset="0"/>
              </a:rPr>
              <a:t>The idea of shared repositories can be an </a:t>
            </a:r>
            <a:r>
              <a:rPr lang="en-US" sz="2600" dirty="0" smtClean="0">
                <a:latin typeface="Bodoni MT" pitchFamily="18" charset="0"/>
              </a:rPr>
              <a:t>answer to the waste management problem? </a:t>
            </a:r>
            <a:r>
              <a:rPr lang="en-US" sz="2600" dirty="0" smtClean="0">
                <a:latin typeface="Bodoni MT" pitchFamily="18" charset="0"/>
              </a:rPr>
              <a:t>What about the political and social acceptance on disposal solutions?</a:t>
            </a:r>
          </a:p>
          <a:p>
            <a:pPr>
              <a:buFont typeface="Wingdings" pitchFamily="2" charset="2"/>
              <a:buChar char="ü"/>
              <a:defRPr/>
            </a:pPr>
            <a:endParaRPr lang="en-US" sz="2600" dirty="0" smtClean="0">
              <a:latin typeface="Bodoni MT" pitchFamily="18" charset="0"/>
            </a:endParaRPr>
          </a:p>
          <a:p>
            <a:pPr>
              <a:buFont typeface="Wingdings" pitchFamily="2" charset="2"/>
              <a:buChar char="ü"/>
              <a:defRPr/>
            </a:pPr>
            <a:r>
              <a:rPr lang="en-US" sz="2600" dirty="0" smtClean="0">
                <a:latin typeface="Bodoni MT" pitchFamily="18" charset="0"/>
              </a:rPr>
              <a:t>Can we guarantee transparency regarding the repositories? e.g. Italian mafia implicated in radioactive waste </a:t>
            </a:r>
            <a:r>
              <a:rPr lang="en-US" sz="2600" dirty="0" smtClean="0">
                <a:latin typeface="Bodoni MT" pitchFamily="18" charset="0"/>
              </a:rPr>
              <a:t>dumping</a:t>
            </a:r>
            <a:r>
              <a:rPr lang="en-US" sz="2400" b="1" dirty="0" smtClean="0"/>
              <a:t> </a:t>
            </a:r>
            <a:r>
              <a:rPr lang="en-US" sz="2600" dirty="0" smtClean="0">
                <a:latin typeface="Bodoni MT" pitchFamily="18" charset="0"/>
              </a:rPr>
              <a:t>off coast</a:t>
            </a:r>
            <a:endParaRPr lang="en-US" sz="2600" dirty="0" smtClean="0">
              <a:latin typeface="Bodoni MT" pitchFamily="18" charset="0"/>
            </a:endParaRPr>
          </a:p>
          <a:p>
            <a:pPr>
              <a:buFont typeface="Wingdings" pitchFamily="2" charset="2"/>
              <a:buChar char="ü"/>
              <a:defRPr/>
            </a:pPr>
            <a:endParaRPr lang="en-US" sz="2600" dirty="0" smtClean="0">
              <a:latin typeface="Bodoni MT" pitchFamily="18" charset="0"/>
            </a:endParaRPr>
          </a:p>
          <a:p>
            <a:pPr>
              <a:buFont typeface="Wingdings" pitchFamily="2" charset="2"/>
              <a:buChar char="ü"/>
              <a:defRPr/>
            </a:pPr>
            <a:r>
              <a:rPr lang="en-US" sz="2600" dirty="0" smtClean="0">
                <a:latin typeface="Bodoni MT" pitchFamily="18" charset="0"/>
              </a:rPr>
              <a:t>Can non-EU </a:t>
            </a:r>
            <a:r>
              <a:rPr lang="en-US" sz="2600" dirty="0" smtClean="0">
                <a:latin typeface="Bodoni MT" pitchFamily="18" charset="0"/>
              </a:rPr>
              <a:t>countries be </a:t>
            </a:r>
            <a:r>
              <a:rPr lang="en-US" sz="2600" dirty="0" smtClean="0">
                <a:latin typeface="Bodoni MT" pitchFamily="18" charset="0"/>
              </a:rPr>
              <a:t>committed to implement the most advanced safety standards and best nuclear waste management practices?</a:t>
            </a:r>
          </a:p>
          <a:p>
            <a:pPr>
              <a:buFont typeface="Wingdings" pitchFamily="2" charset="2"/>
              <a:buChar char="ü"/>
              <a:defRPr/>
            </a:pPr>
            <a:endParaRPr lang="en-US" sz="2600" dirty="0" smtClean="0">
              <a:latin typeface="Bodoni MT" pitchFamily="18" charset="0"/>
            </a:endParaRPr>
          </a:p>
          <a:p>
            <a:pPr>
              <a:buFont typeface="Wingdings" pitchFamily="2" charset="2"/>
              <a:buChar char="ü"/>
              <a:defRPr/>
            </a:pPr>
            <a:r>
              <a:rPr lang="en-US" sz="2600" dirty="0" smtClean="0">
                <a:latin typeface="Bodoni MT" pitchFamily="18" charset="0"/>
              </a:rPr>
              <a:t>What about moral issues, such as </a:t>
            </a:r>
            <a:r>
              <a:rPr lang="en-US" sz="2600" dirty="0" err="1" smtClean="0">
                <a:latin typeface="Bodoni MT" pitchFamily="18" charset="0"/>
              </a:rPr>
              <a:t>transboundary</a:t>
            </a:r>
            <a:r>
              <a:rPr lang="en-US" sz="2600" dirty="0" smtClean="0">
                <a:latin typeface="Bodoni MT" pitchFamily="18" charset="0"/>
              </a:rPr>
              <a:t> dumping of nuclear waste to developing nations?</a:t>
            </a:r>
          </a:p>
          <a:p>
            <a:pPr>
              <a:buFont typeface="Wingdings" pitchFamily="2" charset="2"/>
              <a:buChar char="ü"/>
              <a:defRPr/>
            </a:pPr>
            <a:endParaRPr lang="en-US" sz="2400" dirty="0" smtClean="0">
              <a:latin typeface="Bodoni MT" pitchFamily="18" charset="0"/>
            </a:endParaRPr>
          </a:p>
        </p:txBody>
      </p:sp>
      <p:sp>
        <p:nvSpPr>
          <p:cNvPr id="6" name="1 - Τίτλος"/>
          <p:cNvSpPr txBox="1">
            <a:spLocks/>
          </p:cNvSpPr>
          <p:nvPr/>
        </p:nvSpPr>
        <p:spPr>
          <a:xfrm>
            <a:off x="285720" y="285728"/>
            <a:ext cx="8643998" cy="1000132"/>
          </a:xfrm>
          <a:prstGeom prst="rect">
            <a:avLst/>
          </a:prstGeom>
          <a:solidFill>
            <a:schemeClr val="accent3">
              <a:lumMod val="40000"/>
              <a:lumOff val="60000"/>
            </a:schemeClr>
          </a:solidFill>
        </p:spPr>
        <p:txBody>
          <a:bodyPr vert="horz" lIns="91440" tIns="45720" rIns="91440" bIns="45720" rtlCol="0" anchor="ctr">
            <a:noAutofit/>
          </a:bodyPr>
          <a:lstStyle/>
          <a:p>
            <a:pPr lvl="0" algn="ctr">
              <a:spcBef>
                <a:spcPct val="0"/>
              </a:spcBef>
            </a:pPr>
            <a:r>
              <a:rPr lang="en-US" sz="3200" b="1" dirty="0" smtClean="0">
                <a:latin typeface="Bodoni MT" pitchFamily="18" charset="0"/>
              </a:rPr>
              <a:t>Some questions on the forthcoming EU Legislative </a:t>
            </a:r>
            <a:endParaRPr kumimoji="0" lang="el-GR"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5715008" y="2928934"/>
            <a:ext cx="3428992" cy="3929066"/>
          </a:xfrm>
          <a:prstGeom prst="rect">
            <a:avLst/>
          </a:prstGeom>
          <a:noFill/>
          <a:ln w="9525">
            <a:noFill/>
            <a:miter lim="800000"/>
            <a:headEnd/>
            <a:tailEnd/>
          </a:ln>
          <a:effectLst/>
        </p:spPr>
      </p:pic>
      <p:sp>
        <p:nvSpPr>
          <p:cNvPr id="5" name="1 - Τίτλος"/>
          <p:cNvSpPr txBox="1">
            <a:spLocks noGrp="1"/>
          </p:cNvSpPr>
          <p:nvPr>
            <p:ph idx="1"/>
          </p:nvPr>
        </p:nvSpPr>
        <p:spPr>
          <a:xfrm>
            <a:off x="428596" y="285728"/>
            <a:ext cx="8229600" cy="714359"/>
          </a:xfrm>
          <a:prstGeom prst="rect">
            <a:avLst/>
          </a:prstGeom>
          <a:solidFill>
            <a:schemeClr val="accent3">
              <a:lumMod val="40000"/>
              <a:lumOff val="60000"/>
            </a:schemeClr>
          </a:solidFill>
        </p:spPr>
        <p:txBody>
          <a:bodyPr vert="horz" lIns="91440" tIns="45720" rIns="91440" bIns="45720" rtlCol="0" anchor="ctr">
            <a:noAutofit/>
          </a:bodyPr>
          <a:lstStyle/>
          <a:p>
            <a:pPr lvl="0" algn="ctr">
              <a:spcBef>
                <a:spcPct val="0"/>
              </a:spcBef>
              <a:buNone/>
            </a:pPr>
            <a:r>
              <a:rPr kumimoji="0" lang="en-US" sz="3200" b="1" i="0" u="none" strike="noStrike" kern="1200" cap="none" spc="0" normalizeH="0" noProof="0" dirty="0" smtClean="0">
                <a:ln>
                  <a:noFill/>
                </a:ln>
                <a:solidFill>
                  <a:schemeClr val="tx1"/>
                </a:solidFill>
                <a:effectLst/>
                <a:uLnTx/>
                <a:uFillTx/>
                <a:latin typeface="+mj-lt"/>
                <a:ea typeface="+mj-ea"/>
                <a:cs typeface="+mj-cs"/>
              </a:rPr>
              <a:t>food for thought…</a:t>
            </a:r>
            <a:endParaRPr kumimoji="0" lang="el-GR"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5 - Ορθογώνιο"/>
          <p:cNvSpPr/>
          <p:nvPr/>
        </p:nvSpPr>
        <p:spPr>
          <a:xfrm>
            <a:off x="0" y="1214422"/>
            <a:ext cx="6215074" cy="5355312"/>
          </a:xfrm>
          <a:prstGeom prst="rect">
            <a:avLst/>
          </a:prstGeom>
        </p:spPr>
        <p:txBody>
          <a:bodyPr wrap="square">
            <a:spAutoFit/>
          </a:bodyPr>
          <a:lstStyle/>
          <a:p>
            <a:r>
              <a:rPr lang="en-US" dirty="0" smtClean="0">
                <a:latin typeface="Bodoni MT" pitchFamily="18" charset="0"/>
              </a:rPr>
              <a:t>A number of European power plants are currently nearing the end of their lifespan and they will need to be decommissioned safely </a:t>
            </a:r>
            <a:r>
              <a:rPr lang="en-US" b="1" dirty="0" smtClean="0">
                <a:latin typeface="Bodoni MT" pitchFamily="18" charset="0"/>
              </a:rPr>
              <a:t>and re-evaluate their use in the </a:t>
            </a:r>
            <a:r>
              <a:rPr lang="en-US" b="1" dirty="0" smtClean="0">
                <a:latin typeface="Bodoni MT" pitchFamily="18" charset="0"/>
              </a:rPr>
              <a:t>future</a:t>
            </a:r>
            <a:endParaRPr lang="en-US" b="1" dirty="0" smtClean="0">
              <a:latin typeface="Bodoni MT" pitchFamily="18" charset="0"/>
            </a:endParaRPr>
          </a:p>
          <a:p>
            <a:endParaRPr lang="en-US" dirty="0" smtClean="0">
              <a:latin typeface="Bodoni MT" pitchFamily="18" charset="0"/>
            </a:endParaRPr>
          </a:p>
          <a:p>
            <a:endParaRPr lang="en-US" dirty="0" smtClean="0">
              <a:latin typeface="Bodoni MT" pitchFamily="18" charset="0"/>
            </a:endParaRPr>
          </a:p>
          <a:p>
            <a:r>
              <a:rPr lang="en-US" dirty="0" smtClean="0">
                <a:latin typeface="Bodoni MT" pitchFamily="18" charset="0"/>
              </a:rPr>
              <a:t>The </a:t>
            </a:r>
            <a:r>
              <a:rPr lang="en-US" dirty="0" smtClean="0">
                <a:latin typeface="Bodoni MT" pitchFamily="18" charset="0"/>
              </a:rPr>
              <a:t>implementation of geological disposal requires </a:t>
            </a:r>
            <a:r>
              <a:rPr lang="en-US" b="1" dirty="0" smtClean="0">
                <a:latin typeface="Bodoni MT" pitchFamily="18" charset="0"/>
              </a:rPr>
              <a:t>long-term political commitment</a:t>
            </a:r>
            <a:r>
              <a:rPr lang="en-US" dirty="0" smtClean="0">
                <a:latin typeface="Bodoni MT" pitchFamily="18" charset="0"/>
              </a:rPr>
              <a:t>, modern governance concepts, building on a step-by-step approach and early involvement of national and local stakeholders to ensure sound consultations and acceptance</a:t>
            </a:r>
          </a:p>
          <a:p>
            <a:endParaRPr lang="en-US" dirty="0" smtClean="0">
              <a:latin typeface="Bodoni MT" pitchFamily="18" charset="0"/>
            </a:endParaRPr>
          </a:p>
          <a:p>
            <a:endParaRPr lang="en-US" dirty="0" smtClean="0">
              <a:latin typeface="Bodoni MT" pitchFamily="18" charset="0"/>
            </a:endParaRPr>
          </a:p>
          <a:p>
            <a:r>
              <a:rPr lang="en-US" dirty="0" smtClean="0">
                <a:latin typeface="Bodoni MT" pitchFamily="18" charset="0"/>
              </a:rPr>
              <a:t>“</a:t>
            </a:r>
            <a:r>
              <a:rPr lang="en-US" i="1" dirty="0" smtClean="0">
                <a:latin typeface="Bodoni MT" pitchFamily="18" charset="0"/>
              </a:rPr>
              <a:t>Nuclear accidents may occur more often as atomic technology spreads and countries build more reactors</a:t>
            </a:r>
            <a:r>
              <a:rPr lang="en-US" dirty="0" smtClean="0">
                <a:latin typeface="Bodoni MT" pitchFamily="18" charset="0"/>
              </a:rPr>
              <a:t>”, “</a:t>
            </a:r>
            <a:r>
              <a:rPr lang="en-US" i="1" dirty="0" smtClean="0">
                <a:latin typeface="Bodoni MT" pitchFamily="18" charset="0"/>
              </a:rPr>
              <a:t>Member states are considering the introduction of nuclear power plants. We cannot exclude accidents. If there are more, we have certain risks</a:t>
            </a:r>
            <a:r>
              <a:rPr lang="en-US" dirty="0" smtClean="0">
                <a:latin typeface="Bodoni MT" pitchFamily="18" charset="0"/>
              </a:rPr>
              <a:t>.”  </a:t>
            </a:r>
            <a:r>
              <a:rPr lang="en-US" dirty="0" err="1" smtClean="0">
                <a:latin typeface="Bodoni MT" pitchFamily="18" charset="0"/>
              </a:rPr>
              <a:t>Yukiva</a:t>
            </a:r>
            <a:r>
              <a:rPr lang="en-US" dirty="0" smtClean="0">
                <a:latin typeface="Bodoni MT" pitchFamily="18" charset="0"/>
              </a:rPr>
              <a:t> Amano, International Atomic Energy Agency Director General </a:t>
            </a:r>
          </a:p>
          <a:p>
            <a:endParaRPr lang="en-US" dirty="0" smtClean="0">
              <a:latin typeface="Bodoni MT"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2"/>
          <p:cNvPicPr>
            <a:picLocks noChangeAspect="1" noChangeArrowheads="1"/>
          </p:cNvPicPr>
          <p:nvPr/>
        </p:nvPicPr>
        <p:blipFill>
          <a:blip r:embed="rId2" cstate="print">
            <a:lum bright="-16000"/>
          </a:blip>
          <a:srcRect/>
          <a:stretch>
            <a:fillRect/>
          </a:stretch>
        </p:blipFill>
        <p:spPr bwMode="auto">
          <a:xfrm>
            <a:off x="0" y="0"/>
            <a:ext cx="9144000" cy="6858000"/>
          </a:xfrm>
          <a:prstGeom prst="rect">
            <a:avLst/>
          </a:prstGeom>
          <a:noFill/>
          <a:ln w="9525">
            <a:noFill/>
            <a:miter lim="800000"/>
            <a:headEnd/>
            <a:tailEnd/>
          </a:ln>
          <a:effectLst/>
        </p:spPr>
      </p:pic>
      <p:sp>
        <p:nvSpPr>
          <p:cNvPr id="3" name="2 - Θέση περιεχομένου"/>
          <p:cNvSpPr>
            <a:spLocks noGrp="1"/>
          </p:cNvSpPr>
          <p:nvPr>
            <p:ph idx="1"/>
          </p:nvPr>
        </p:nvSpPr>
        <p:spPr>
          <a:xfrm rot="19638659">
            <a:off x="-341688" y="3856261"/>
            <a:ext cx="4925770" cy="1785950"/>
          </a:xfrm>
        </p:spPr>
        <p:txBody>
          <a:bodyPr>
            <a:normAutofit fontScale="92500" lnSpcReduction="20000"/>
          </a:bodyPr>
          <a:lstStyle/>
          <a:p>
            <a:endParaRPr lang="en-US" dirty="0" smtClean="0"/>
          </a:p>
          <a:p>
            <a:endParaRPr lang="en-US" dirty="0" smtClean="0"/>
          </a:p>
          <a:p>
            <a:pPr>
              <a:buNone/>
            </a:pPr>
            <a:r>
              <a:rPr lang="en-US" dirty="0" smtClean="0"/>
              <a:t>Thank you for your attention!</a:t>
            </a:r>
          </a:p>
          <a:p>
            <a:pPr>
              <a:buNone/>
            </a:pPr>
            <a:r>
              <a:rPr lang="en-US" sz="2400" dirty="0" smtClean="0">
                <a:hlinkClick r:id="rId3"/>
              </a:rPr>
              <a:t>anni.podimata@europarl.europa.eu</a:t>
            </a:r>
            <a:r>
              <a:rPr lang="en-US" sz="2400" dirty="0" smtClean="0"/>
              <a:t> </a:t>
            </a:r>
            <a:endParaRPr lang="el-GR"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799</TotalTime>
  <Words>750</Words>
  <Application>Microsoft Office PowerPoint</Application>
  <PresentationFormat>Προβολή στην οθόνη (4:3)</PresentationFormat>
  <Paragraphs>63</Paragraphs>
  <Slides>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Θέμα του Office</vt:lpstr>
      <vt:lpstr>Expert Hearing: Nuclear Waste- Will the Directive solve the problem? 8th June 2010</vt:lpstr>
      <vt:lpstr>Current state of play</vt:lpstr>
      <vt:lpstr>Nuclear Energy : an energy source or an environmental- social risk?</vt:lpstr>
      <vt:lpstr>Eurobarometer Survey</vt:lpstr>
      <vt:lpstr>   From a general perspective, disagreement with the statement that nuclear energy helps to limit climate change is higher than three years ago: in Luxembourg (48%) and Latvia (44%) a comparative majority disagree with this statement. Opposition clearly outweighs agreement in Greece (50%) and especially in Austria, where almost two out of three citizens do not believe nuclear energy helps to fight climate change (63%). </vt:lpstr>
      <vt:lpstr> EU Nuclear Waste Directive is under way  </vt:lpstr>
      <vt:lpstr>Διαφάνεια 7</vt:lpstr>
      <vt:lpstr>Διαφάνεια 8</vt:lpstr>
      <vt:lpstr>Διαφάνεια 9</vt:lpstr>
    </vt:vector>
  </TitlesOfParts>
  <Company>podimata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anni</dc:creator>
  <cp:lastModifiedBy>ΔΗΜΗΤΡΑ</cp:lastModifiedBy>
  <cp:revision>122</cp:revision>
  <dcterms:created xsi:type="dcterms:W3CDTF">2010-05-31T08:52:40Z</dcterms:created>
  <dcterms:modified xsi:type="dcterms:W3CDTF">2010-06-07T21:37:47Z</dcterms:modified>
</cp:coreProperties>
</file>